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Libre Baskerville" panose="020F0502020204030204" pitchFamily="2" charset="0"/>
      <p:regular r:id="rId15"/>
    </p:embeddedFont>
    <p:embeddedFont>
      <p:font typeface="Open Sans" panose="020F0502020204030204" pitchFamily="3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153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46430" y="1571983"/>
            <a:ext cx="5609975" cy="771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6050"/>
              </a:lnSpc>
              <a:buNone/>
            </a:pPr>
            <a:r>
              <a:rPr lang="en-US" sz="54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GROUP 5 MEMBERS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3023377" y="2868097"/>
            <a:ext cx="6015102" cy="395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OKIDI NORBERT                            S23B23/051 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3023377" y="3540800"/>
            <a:ext cx="6015102" cy="395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BUWEMBO DAVID DENZEL         S23B23/074 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3023377" y="4213503"/>
            <a:ext cx="6015102" cy="395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KIISA ANGELA  GRACE                  S23B23/027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3023377" y="4886206"/>
            <a:ext cx="6015102" cy="395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NZIRIGA ISAAC NICKSON            S23B23/046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3023377" y="5558909"/>
            <a:ext cx="6015102" cy="395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KISUZE GARETH NEVILLE             S23B23/029 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3023377" y="6231612"/>
            <a:ext cx="6015102" cy="395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NAJJUMA TEOPISTA                       S23B23/041 </a:t>
            </a:r>
            <a:endParaRPr lang="en-US" sz="1900" dirty="0"/>
          </a:p>
        </p:txBody>
      </p:sp>
      <p:sp>
        <p:nvSpPr>
          <p:cNvPr id="9" name="Rectangle 8"/>
          <p:cNvSpPr/>
          <p:nvPr/>
        </p:nvSpPr>
        <p:spPr>
          <a:xfrm>
            <a:off x="12927850" y="7882358"/>
            <a:ext cx="1702550" cy="271041"/>
          </a:xfrm>
          <a:prstGeom prst="rect">
            <a:avLst/>
          </a:prstGeom>
          <a:solidFill>
            <a:srgbClr val="FBFAFF"/>
          </a:solidFill>
          <a:ln>
            <a:solidFill>
              <a:srgbClr val="FBF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pic>
        <p:nvPicPr>
          <p:cNvPr id="20" name="Image 0" descr="preencoded.png">
            <a:extLst>
              <a:ext uri="{FF2B5EF4-FFF2-40B4-BE49-F238E27FC236}">
                <a16:creationId xmlns:a16="http://schemas.microsoft.com/office/drawing/2014/main" id="{D724EA15-7778-A2C4-6CE8-8FCF7EC19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21" name="Image 1" descr="preencoded.png">
            <a:extLst>
              <a:ext uri="{FF2B5EF4-FFF2-40B4-BE49-F238E27FC236}">
                <a16:creationId xmlns:a16="http://schemas.microsoft.com/office/drawing/2014/main" id="{F26F95F1-9D32-17F7-30E5-A20792EEEB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403"/>
          <a:stretch/>
        </p:blipFill>
        <p:spPr>
          <a:xfrm>
            <a:off x="9429869" y="2476619"/>
            <a:ext cx="4914543" cy="32763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224" y="1478042"/>
            <a:ext cx="4943832" cy="527351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45900" y="598527"/>
            <a:ext cx="5425083" cy="678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Payment Handling</a:t>
            </a:r>
            <a:endParaRPr lang="en-US" sz="42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5900" y="1602105"/>
            <a:ext cx="542449" cy="54244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45900" y="2361486"/>
            <a:ext cx="2712482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Credit Card</a:t>
            </a:r>
            <a:endParaRPr lang="en-US" sz="2100" dirty="0"/>
          </a:p>
        </p:txBody>
      </p:sp>
      <p:sp>
        <p:nvSpPr>
          <p:cNvPr id="7" name="Text 2"/>
          <p:cNvSpPr/>
          <p:nvPr/>
        </p:nvSpPr>
        <p:spPr>
          <a:xfrm>
            <a:off x="6245900" y="2830592"/>
            <a:ext cx="7625001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Processes credit card payments securely.</a:t>
            </a:r>
            <a:endParaRPr lang="en-US" sz="17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5900" y="3828693"/>
            <a:ext cx="542449" cy="542449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245900" y="4588073"/>
            <a:ext cx="2712482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PayPal</a:t>
            </a:r>
            <a:endParaRPr lang="en-US" sz="2100" dirty="0"/>
          </a:p>
        </p:txBody>
      </p:sp>
      <p:sp>
        <p:nvSpPr>
          <p:cNvPr id="10" name="Text 4"/>
          <p:cNvSpPr/>
          <p:nvPr/>
        </p:nvSpPr>
        <p:spPr>
          <a:xfrm>
            <a:off x="6245900" y="5057180"/>
            <a:ext cx="7625001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Handles PayPal transactions efficiently.</a:t>
            </a:r>
            <a:endParaRPr lang="en-US" sz="17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5900" y="6055281"/>
            <a:ext cx="542449" cy="542449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245900" y="6814661"/>
            <a:ext cx="2712482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Extensible</a:t>
            </a:r>
            <a:endParaRPr lang="en-US" sz="2100" dirty="0"/>
          </a:p>
        </p:txBody>
      </p:sp>
      <p:sp>
        <p:nvSpPr>
          <p:cNvPr id="13" name="Text 6"/>
          <p:cNvSpPr/>
          <p:nvPr/>
        </p:nvSpPr>
        <p:spPr>
          <a:xfrm>
            <a:off x="6245900" y="7283768"/>
            <a:ext cx="7625001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System can be expanded to include more payment methods.</a:t>
            </a:r>
            <a:endParaRPr lang="en-US" sz="1700" dirty="0"/>
          </a:p>
        </p:txBody>
      </p:sp>
      <p:sp>
        <p:nvSpPr>
          <p:cNvPr id="14" name="Rectangle 13"/>
          <p:cNvSpPr/>
          <p:nvPr/>
        </p:nvSpPr>
        <p:spPr>
          <a:xfrm>
            <a:off x="12823371" y="7761514"/>
            <a:ext cx="1730829" cy="391886"/>
          </a:xfrm>
          <a:prstGeom prst="rect">
            <a:avLst/>
          </a:prstGeom>
          <a:solidFill>
            <a:srgbClr val="FBFAFF"/>
          </a:solidFill>
          <a:ln>
            <a:solidFill>
              <a:srgbClr val="FBF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6857" y="824627"/>
            <a:ext cx="6479977" cy="714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5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Future Enhancements</a:t>
            </a:r>
            <a:endParaRPr lang="en-US" sz="4500" dirty="0"/>
          </a:p>
        </p:txBody>
      </p:sp>
      <p:sp>
        <p:nvSpPr>
          <p:cNvPr id="5" name="Shape 1"/>
          <p:cNvSpPr/>
          <p:nvPr/>
        </p:nvSpPr>
        <p:spPr>
          <a:xfrm>
            <a:off x="6286857" y="2139672"/>
            <a:ext cx="514588" cy="514588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6" name="Text 2"/>
          <p:cNvSpPr/>
          <p:nvPr/>
        </p:nvSpPr>
        <p:spPr>
          <a:xfrm>
            <a:off x="6467594" y="2225397"/>
            <a:ext cx="152995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700" dirty="0"/>
          </a:p>
        </p:txBody>
      </p:sp>
      <p:sp>
        <p:nvSpPr>
          <p:cNvPr id="7" name="Text 3"/>
          <p:cNvSpPr/>
          <p:nvPr/>
        </p:nvSpPr>
        <p:spPr>
          <a:xfrm>
            <a:off x="7030164" y="2139672"/>
            <a:ext cx="2858929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Discounts</a:t>
            </a:r>
            <a:endParaRPr lang="en-US" sz="2250" dirty="0"/>
          </a:p>
        </p:txBody>
      </p:sp>
      <p:sp>
        <p:nvSpPr>
          <p:cNvPr id="8" name="Text 4"/>
          <p:cNvSpPr/>
          <p:nvPr/>
        </p:nvSpPr>
        <p:spPr>
          <a:xfrm>
            <a:off x="7030164" y="2634139"/>
            <a:ext cx="6799778" cy="365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a system for applying discounts and promotions.</a:t>
            </a:r>
            <a:endParaRPr lang="en-US" sz="1800" dirty="0"/>
          </a:p>
        </p:txBody>
      </p:sp>
      <p:sp>
        <p:nvSpPr>
          <p:cNvPr id="9" name="Shape 5"/>
          <p:cNvSpPr/>
          <p:nvPr/>
        </p:nvSpPr>
        <p:spPr>
          <a:xfrm>
            <a:off x="6286857" y="3486031"/>
            <a:ext cx="514588" cy="514588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10" name="Text 6"/>
          <p:cNvSpPr/>
          <p:nvPr/>
        </p:nvSpPr>
        <p:spPr>
          <a:xfrm>
            <a:off x="6438424" y="3571756"/>
            <a:ext cx="211336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700" dirty="0"/>
          </a:p>
        </p:txBody>
      </p:sp>
      <p:sp>
        <p:nvSpPr>
          <p:cNvPr id="11" name="Text 7"/>
          <p:cNvSpPr/>
          <p:nvPr/>
        </p:nvSpPr>
        <p:spPr>
          <a:xfrm>
            <a:off x="7030164" y="3486031"/>
            <a:ext cx="3038118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250" dirty="0"/>
          </a:p>
        </p:txBody>
      </p:sp>
      <p:sp>
        <p:nvSpPr>
          <p:cNvPr id="12" name="Text 8"/>
          <p:cNvSpPr/>
          <p:nvPr/>
        </p:nvSpPr>
        <p:spPr>
          <a:xfrm>
            <a:off x="7030164" y="3980498"/>
            <a:ext cx="6799778" cy="365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 persistent storage for products, customers, and orders.</a:t>
            </a:r>
            <a:endParaRPr lang="en-US" sz="1800" dirty="0"/>
          </a:p>
        </p:txBody>
      </p:sp>
      <p:sp>
        <p:nvSpPr>
          <p:cNvPr id="13" name="Shape 9"/>
          <p:cNvSpPr/>
          <p:nvPr/>
        </p:nvSpPr>
        <p:spPr>
          <a:xfrm>
            <a:off x="6286857" y="4832390"/>
            <a:ext cx="514588" cy="514588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14" name="Text 10"/>
          <p:cNvSpPr/>
          <p:nvPr/>
        </p:nvSpPr>
        <p:spPr>
          <a:xfrm>
            <a:off x="6438424" y="4918115"/>
            <a:ext cx="211336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700" dirty="0"/>
          </a:p>
        </p:txBody>
      </p:sp>
      <p:sp>
        <p:nvSpPr>
          <p:cNvPr id="15" name="Text 11"/>
          <p:cNvSpPr/>
          <p:nvPr/>
        </p:nvSpPr>
        <p:spPr>
          <a:xfrm>
            <a:off x="7030164" y="4832390"/>
            <a:ext cx="2908697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User Authentication</a:t>
            </a:r>
            <a:endParaRPr lang="en-US" sz="2250" dirty="0"/>
          </a:p>
        </p:txBody>
      </p:sp>
      <p:sp>
        <p:nvSpPr>
          <p:cNvPr id="16" name="Text 12"/>
          <p:cNvSpPr/>
          <p:nvPr/>
        </p:nvSpPr>
        <p:spPr>
          <a:xfrm>
            <a:off x="7030164" y="5326856"/>
            <a:ext cx="6799778" cy="365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secure login and role-based access control.</a:t>
            </a:r>
            <a:endParaRPr lang="en-US" sz="1800" dirty="0"/>
          </a:p>
        </p:txBody>
      </p:sp>
      <p:sp>
        <p:nvSpPr>
          <p:cNvPr id="17" name="Shape 13"/>
          <p:cNvSpPr/>
          <p:nvPr/>
        </p:nvSpPr>
        <p:spPr>
          <a:xfrm>
            <a:off x="6286857" y="6178748"/>
            <a:ext cx="514588" cy="514588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18" name="Text 14"/>
          <p:cNvSpPr/>
          <p:nvPr/>
        </p:nvSpPr>
        <p:spPr>
          <a:xfrm>
            <a:off x="6443782" y="6264473"/>
            <a:ext cx="200739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700" dirty="0"/>
          </a:p>
        </p:txBody>
      </p:sp>
      <p:sp>
        <p:nvSpPr>
          <p:cNvPr id="19" name="Text 15"/>
          <p:cNvSpPr/>
          <p:nvPr/>
        </p:nvSpPr>
        <p:spPr>
          <a:xfrm>
            <a:off x="7030164" y="6178748"/>
            <a:ext cx="2858929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Analytics</a:t>
            </a:r>
            <a:endParaRPr lang="en-US" sz="2250" dirty="0"/>
          </a:p>
        </p:txBody>
      </p:sp>
      <p:sp>
        <p:nvSpPr>
          <p:cNvPr id="20" name="Text 16"/>
          <p:cNvSpPr/>
          <p:nvPr/>
        </p:nvSpPr>
        <p:spPr>
          <a:xfrm>
            <a:off x="7030164" y="6673215"/>
            <a:ext cx="6799778" cy="731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 reporting features for business insights and decision-making.</a:t>
            </a:r>
            <a:endParaRPr lang="en-US" sz="1800" dirty="0"/>
          </a:p>
        </p:txBody>
      </p:sp>
      <p:sp>
        <p:nvSpPr>
          <p:cNvPr id="21" name="Rectangle 20"/>
          <p:cNvSpPr/>
          <p:nvPr/>
        </p:nvSpPr>
        <p:spPr>
          <a:xfrm>
            <a:off x="12823371" y="7761514"/>
            <a:ext cx="1730829" cy="391886"/>
          </a:xfrm>
          <a:prstGeom prst="rect">
            <a:avLst/>
          </a:prstGeom>
          <a:solidFill>
            <a:srgbClr val="FBFAFF"/>
          </a:solidFill>
          <a:ln>
            <a:solidFill>
              <a:srgbClr val="FBF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Image 1" descr="preencoded.png">
            <a:extLst>
              <a:ext uri="{FF2B5EF4-FFF2-40B4-BE49-F238E27FC236}">
                <a16:creationId xmlns:a16="http://schemas.microsoft.com/office/drawing/2014/main" id="{E31D3A33-9313-151A-0122-B76D38813F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403"/>
          <a:stretch/>
        </p:blipFill>
        <p:spPr>
          <a:xfrm>
            <a:off x="285928" y="2634139"/>
            <a:ext cx="4914543" cy="327636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29100" y="372903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THANK YOU!</a:t>
            </a:r>
            <a:endParaRPr lang="en-US" sz="4850" dirty="0"/>
          </a:p>
        </p:txBody>
      </p:sp>
      <p:sp>
        <p:nvSpPr>
          <p:cNvPr id="3" name="Rectangle 2"/>
          <p:cNvSpPr/>
          <p:nvPr/>
        </p:nvSpPr>
        <p:spPr>
          <a:xfrm>
            <a:off x="12823371" y="7761514"/>
            <a:ext cx="1730829" cy="391886"/>
          </a:xfrm>
          <a:prstGeom prst="rect">
            <a:avLst/>
          </a:prstGeom>
          <a:solidFill>
            <a:srgbClr val="FBFAFF"/>
          </a:solidFill>
          <a:ln>
            <a:solidFill>
              <a:srgbClr val="FBF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" y="1680210"/>
            <a:ext cx="4869180" cy="48691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437" y="990243"/>
            <a:ext cx="7415927" cy="3193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Online Shopping Cart System</a:t>
            </a:r>
            <a:endParaRPr lang="en-US" sz="6700" dirty="0"/>
          </a:p>
        </p:txBody>
      </p:sp>
      <p:sp>
        <p:nvSpPr>
          <p:cNvPr id="5" name="Text 1"/>
          <p:cNvSpPr/>
          <p:nvPr/>
        </p:nvSpPr>
        <p:spPr>
          <a:xfrm>
            <a:off x="6350437" y="3854370"/>
            <a:ext cx="7415927" cy="26753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project presents an Object-Oriented Programming (OOP) implementation of an Online Shopping Cart System in Python. It simulates a basic e-commerce experience, allowing customers to browse products, add items to their cart, create orders, and process payments.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6472952" y="6974562"/>
            <a:ext cx="149900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Open Sans Medium" pitchFamily="34" charset="0"/>
                <a:ea typeface="Open Sans Medium" pitchFamily="34" charset="-122"/>
                <a:cs typeface="Open Sans Medium" pitchFamily="34" charset="-120"/>
              </a:rPr>
              <a:t>nn</a:t>
            </a:r>
            <a:endParaRPr lang="en-US" sz="750" dirty="0"/>
          </a:p>
        </p:txBody>
      </p:sp>
      <p:sp>
        <p:nvSpPr>
          <p:cNvPr id="8" name="Rectangle 7"/>
          <p:cNvSpPr/>
          <p:nvPr/>
        </p:nvSpPr>
        <p:spPr>
          <a:xfrm>
            <a:off x="12823371" y="7761514"/>
            <a:ext cx="1730829" cy="391886"/>
          </a:xfrm>
          <a:prstGeom prst="rect">
            <a:avLst/>
          </a:prstGeom>
          <a:solidFill>
            <a:srgbClr val="FBFAFF"/>
          </a:solidFill>
          <a:ln>
            <a:solidFill>
              <a:srgbClr val="FBF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18799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Core Classes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4037" y="3238262"/>
            <a:ext cx="555427" cy="555427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</p:sp>
      <p:sp>
        <p:nvSpPr>
          <p:cNvPr id="4" name="Text 2"/>
          <p:cNvSpPr/>
          <p:nvPr/>
        </p:nvSpPr>
        <p:spPr>
          <a:xfrm>
            <a:off x="1059061" y="3330773"/>
            <a:ext cx="165259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900" dirty="0"/>
          </a:p>
        </p:txBody>
      </p:sp>
      <p:sp>
        <p:nvSpPr>
          <p:cNvPr id="5" name="Text 3"/>
          <p:cNvSpPr/>
          <p:nvPr/>
        </p:nvSpPr>
        <p:spPr>
          <a:xfrm>
            <a:off x="1666280" y="323826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1666280" y="3772138"/>
            <a:ext cx="552557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Manages product details like ID, name, price, and stock.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7438668" y="3238262"/>
            <a:ext cx="555427" cy="555427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</p:sp>
      <p:sp>
        <p:nvSpPr>
          <p:cNvPr id="8" name="Text 6"/>
          <p:cNvSpPr/>
          <p:nvPr/>
        </p:nvSpPr>
        <p:spPr>
          <a:xfrm>
            <a:off x="7602260" y="3330773"/>
            <a:ext cx="22812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900" dirty="0"/>
          </a:p>
        </p:txBody>
      </p:sp>
      <p:sp>
        <p:nvSpPr>
          <p:cNvPr id="9" name="Text 7"/>
          <p:cNvSpPr/>
          <p:nvPr/>
        </p:nvSpPr>
        <p:spPr>
          <a:xfrm>
            <a:off x="8240911" y="323826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8240911" y="3772138"/>
            <a:ext cx="552557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Handles customer information like customer id, name, etc.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864037" y="5086707"/>
            <a:ext cx="555427" cy="555427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</p:sp>
      <p:sp>
        <p:nvSpPr>
          <p:cNvPr id="12" name="Text 10"/>
          <p:cNvSpPr/>
          <p:nvPr/>
        </p:nvSpPr>
        <p:spPr>
          <a:xfrm>
            <a:off x="1027628" y="5179219"/>
            <a:ext cx="22812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900" dirty="0"/>
          </a:p>
        </p:txBody>
      </p:sp>
      <p:sp>
        <p:nvSpPr>
          <p:cNvPr id="13" name="Text 11"/>
          <p:cNvSpPr/>
          <p:nvPr/>
        </p:nvSpPr>
        <p:spPr>
          <a:xfrm>
            <a:off x="1666280" y="508670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Cart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1666280" y="5620583"/>
            <a:ext cx="552557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Manages shopping cart operations and calculations.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7438668" y="5086707"/>
            <a:ext cx="555427" cy="555427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</p:sp>
      <p:sp>
        <p:nvSpPr>
          <p:cNvPr id="16" name="Text 14"/>
          <p:cNvSpPr/>
          <p:nvPr/>
        </p:nvSpPr>
        <p:spPr>
          <a:xfrm>
            <a:off x="7607975" y="5179219"/>
            <a:ext cx="21669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900" dirty="0"/>
          </a:p>
        </p:txBody>
      </p:sp>
      <p:sp>
        <p:nvSpPr>
          <p:cNvPr id="17" name="Text 15"/>
          <p:cNvSpPr/>
          <p:nvPr/>
        </p:nvSpPr>
        <p:spPr>
          <a:xfrm>
            <a:off x="8240911" y="508670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Order</a:t>
            </a:r>
            <a:endParaRPr lang="en-US" sz="2400" dirty="0"/>
          </a:p>
        </p:txBody>
      </p:sp>
      <p:sp>
        <p:nvSpPr>
          <p:cNvPr id="18" name="Text 16"/>
          <p:cNvSpPr/>
          <p:nvPr/>
        </p:nvSpPr>
        <p:spPr>
          <a:xfrm>
            <a:off x="8240911" y="5620583"/>
            <a:ext cx="552557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Processes orders with unique IDs and totals.</a:t>
            </a:r>
            <a:endParaRPr lang="en-US" sz="1900" dirty="0"/>
          </a:p>
        </p:txBody>
      </p:sp>
      <p:sp>
        <p:nvSpPr>
          <p:cNvPr id="19" name="Rectangle 18"/>
          <p:cNvSpPr/>
          <p:nvPr/>
        </p:nvSpPr>
        <p:spPr>
          <a:xfrm>
            <a:off x="12823371" y="7761514"/>
            <a:ext cx="1730829" cy="391886"/>
          </a:xfrm>
          <a:prstGeom prst="rect">
            <a:avLst/>
          </a:prstGeom>
          <a:solidFill>
            <a:srgbClr val="FBFAFF"/>
          </a:solidFill>
          <a:ln>
            <a:solidFill>
              <a:srgbClr val="FBF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610" y="2613422"/>
            <a:ext cx="4869061" cy="300263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1163241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Encapsulation</a:t>
            </a:r>
            <a:endParaRPr lang="en-US" sz="4850" dirty="0"/>
          </a:p>
        </p:txBody>
      </p:sp>
      <p:sp>
        <p:nvSpPr>
          <p:cNvPr id="5" name="Shape 1"/>
          <p:cNvSpPr/>
          <p:nvPr/>
        </p:nvSpPr>
        <p:spPr>
          <a:xfrm>
            <a:off x="864037" y="2305050"/>
            <a:ext cx="7415927" cy="1422559"/>
          </a:xfrm>
          <a:prstGeom prst="roundRect">
            <a:avLst>
              <a:gd name="adj" fmla="val 2603"/>
            </a:avLst>
          </a:prstGeom>
          <a:solidFill>
            <a:srgbClr val="EAE8F3"/>
          </a:solidFill>
          <a:ln/>
        </p:spPr>
      </p:sp>
      <p:sp>
        <p:nvSpPr>
          <p:cNvPr id="6" name="Text 2"/>
          <p:cNvSpPr/>
          <p:nvPr/>
        </p:nvSpPr>
        <p:spPr>
          <a:xfrm>
            <a:off x="1110853" y="255186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Protection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1110853" y="3085743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Private attributes control access to sensitive data.</a:t>
            </a:r>
            <a:endParaRPr lang="en-US" sz="1900" dirty="0"/>
          </a:p>
        </p:txBody>
      </p:sp>
      <p:sp>
        <p:nvSpPr>
          <p:cNvPr id="8" name="Shape 4"/>
          <p:cNvSpPr/>
          <p:nvPr/>
        </p:nvSpPr>
        <p:spPr>
          <a:xfrm>
            <a:off x="864037" y="3974425"/>
            <a:ext cx="7415927" cy="1422559"/>
          </a:xfrm>
          <a:prstGeom prst="roundRect">
            <a:avLst>
              <a:gd name="adj" fmla="val 2603"/>
            </a:avLst>
          </a:prstGeom>
          <a:solidFill>
            <a:srgbClr val="EAE8F3"/>
          </a:solidFill>
          <a:ln/>
        </p:spPr>
      </p:sp>
      <p:sp>
        <p:nvSpPr>
          <p:cNvPr id="9" name="Text 5"/>
          <p:cNvSpPr/>
          <p:nvPr/>
        </p:nvSpPr>
        <p:spPr>
          <a:xfrm>
            <a:off x="1110853" y="422124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Controlled Access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1110853" y="4755118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Methods provide secure ways to interact with object data.</a:t>
            </a:r>
            <a:endParaRPr lang="en-US" sz="1900" dirty="0"/>
          </a:p>
        </p:txBody>
      </p:sp>
      <p:sp>
        <p:nvSpPr>
          <p:cNvPr id="11" name="Shape 7"/>
          <p:cNvSpPr/>
          <p:nvPr/>
        </p:nvSpPr>
        <p:spPr>
          <a:xfrm>
            <a:off x="864037" y="5643801"/>
            <a:ext cx="7415927" cy="1422559"/>
          </a:xfrm>
          <a:prstGeom prst="roundRect">
            <a:avLst>
              <a:gd name="adj" fmla="val 2603"/>
            </a:avLst>
          </a:prstGeom>
          <a:solidFill>
            <a:srgbClr val="EAE8F3"/>
          </a:solidFill>
          <a:ln/>
        </p:spPr>
      </p:sp>
      <p:sp>
        <p:nvSpPr>
          <p:cNvPr id="12" name="Text 8"/>
          <p:cNvSpPr/>
          <p:nvPr/>
        </p:nvSpPr>
        <p:spPr>
          <a:xfrm>
            <a:off x="1110853" y="589061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Consistency</a:t>
            </a:r>
            <a:endParaRPr lang="en-US" sz="2400" dirty="0"/>
          </a:p>
        </p:txBody>
      </p:sp>
      <p:sp>
        <p:nvSpPr>
          <p:cNvPr id="13" name="Text 9"/>
          <p:cNvSpPr/>
          <p:nvPr/>
        </p:nvSpPr>
        <p:spPr>
          <a:xfrm>
            <a:off x="1110853" y="6424493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Ensures data integrity across the system.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163241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Abstraction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1219081" y="2305050"/>
            <a:ext cx="30480" cy="4761309"/>
          </a:xfrm>
          <a:prstGeom prst="roundRect">
            <a:avLst>
              <a:gd name="adj" fmla="val 121500"/>
            </a:avLst>
          </a:prstGeom>
          <a:solidFill>
            <a:srgbClr val="D0CED9"/>
          </a:solidFill>
          <a:ln/>
        </p:spPr>
      </p:sp>
      <p:sp>
        <p:nvSpPr>
          <p:cNvPr id="4" name="Shape 2"/>
          <p:cNvSpPr/>
          <p:nvPr/>
        </p:nvSpPr>
        <p:spPr>
          <a:xfrm>
            <a:off x="1481554" y="2845118"/>
            <a:ext cx="864037" cy="30480"/>
          </a:xfrm>
          <a:prstGeom prst="roundRect">
            <a:avLst>
              <a:gd name="adj" fmla="val 121500"/>
            </a:avLst>
          </a:prstGeom>
          <a:solidFill>
            <a:srgbClr val="D0CED9"/>
          </a:solidFill>
          <a:ln/>
        </p:spPr>
      </p:sp>
      <p:sp>
        <p:nvSpPr>
          <p:cNvPr id="5" name="Shape 3"/>
          <p:cNvSpPr/>
          <p:nvPr/>
        </p:nvSpPr>
        <p:spPr>
          <a:xfrm>
            <a:off x="956608" y="2582704"/>
            <a:ext cx="555427" cy="555427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</p:sp>
      <p:sp>
        <p:nvSpPr>
          <p:cNvPr id="6" name="Text 4"/>
          <p:cNvSpPr/>
          <p:nvPr/>
        </p:nvSpPr>
        <p:spPr>
          <a:xfrm>
            <a:off x="1151632" y="2675215"/>
            <a:ext cx="165259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900" dirty="0"/>
          </a:p>
        </p:txBody>
      </p:sp>
      <p:sp>
        <p:nvSpPr>
          <p:cNvPr id="7" name="Text 5"/>
          <p:cNvSpPr/>
          <p:nvPr/>
        </p:nvSpPr>
        <p:spPr>
          <a:xfrm>
            <a:off x="2592110" y="2551867"/>
            <a:ext cx="318218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Simplified Interface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2592110" y="3085743"/>
            <a:ext cx="111742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Complex operations are hidden behind simple methods.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1481554" y="4514493"/>
            <a:ext cx="864037" cy="30480"/>
          </a:xfrm>
          <a:prstGeom prst="roundRect">
            <a:avLst>
              <a:gd name="adj" fmla="val 121500"/>
            </a:avLst>
          </a:prstGeom>
          <a:solidFill>
            <a:srgbClr val="D0CED9"/>
          </a:solidFill>
          <a:ln/>
        </p:spPr>
      </p:sp>
      <p:sp>
        <p:nvSpPr>
          <p:cNvPr id="10" name="Shape 8"/>
          <p:cNvSpPr/>
          <p:nvPr/>
        </p:nvSpPr>
        <p:spPr>
          <a:xfrm>
            <a:off x="956608" y="425207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</p:sp>
      <p:sp>
        <p:nvSpPr>
          <p:cNvPr id="11" name="Text 9"/>
          <p:cNvSpPr/>
          <p:nvPr/>
        </p:nvSpPr>
        <p:spPr>
          <a:xfrm>
            <a:off x="1120200" y="4344591"/>
            <a:ext cx="22812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900" dirty="0"/>
          </a:p>
        </p:txBody>
      </p:sp>
      <p:sp>
        <p:nvSpPr>
          <p:cNvPr id="12" name="Text 10"/>
          <p:cNvSpPr/>
          <p:nvPr/>
        </p:nvSpPr>
        <p:spPr>
          <a:xfrm>
            <a:off x="2592110" y="422124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User-Friendly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2592110" y="4755118"/>
            <a:ext cx="111742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Customers interact with the system without understanding backend complexities.</a:t>
            </a:r>
            <a:endParaRPr lang="en-US" sz="1900" dirty="0"/>
          </a:p>
        </p:txBody>
      </p:sp>
      <p:sp>
        <p:nvSpPr>
          <p:cNvPr id="14" name="Shape 12"/>
          <p:cNvSpPr/>
          <p:nvPr/>
        </p:nvSpPr>
        <p:spPr>
          <a:xfrm>
            <a:off x="1481554" y="6183868"/>
            <a:ext cx="864037" cy="30480"/>
          </a:xfrm>
          <a:prstGeom prst="roundRect">
            <a:avLst>
              <a:gd name="adj" fmla="val 121500"/>
            </a:avLst>
          </a:prstGeom>
          <a:solidFill>
            <a:srgbClr val="D0CED9"/>
          </a:solidFill>
          <a:ln/>
        </p:spPr>
      </p:sp>
      <p:sp>
        <p:nvSpPr>
          <p:cNvPr id="15" name="Shape 13"/>
          <p:cNvSpPr/>
          <p:nvPr/>
        </p:nvSpPr>
        <p:spPr>
          <a:xfrm>
            <a:off x="956608" y="5921454"/>
            <a:ext cx="555427" cy="555427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</p:sp>
      <p:sp>
        <p:nvSpPr>
          <p:cNvPr id="16" name="Text 14"/>
          <p:cNvSpPr/>
          <p:nvPr/>
        </p:nvSpPr>
        <p:spPr>
          <a:xfrm>
            <a:off x="1120200" y="6013966"/>
            <a:ext cx="22812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900" dirty="0"/>
          </a:p>
        </p:txBody>
      </p:sp>
      <p:sp>
        <p:nvSpPr>
          <p:cNvPr id="17" name="Text 15"/>
          <p:cNvSpPr/>
          <p:nvPr/>
        </p:nvSpPr>
        <p:spPr>
          <a:xfrm>
            <a:off x="2592110" y="589061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Maintainability</a:t>
            </a:r>
            <a:endParaRPr lang="en-US" sz="2400" dirty="0"/>
          </a:p>
        </p:txBody>
      </p:sp>
      <p:sp>
        <p:nvSpPr>
          <p:cNvPr id="18" name="Text 16"/>
          <p:cNvSpPr/>
          <p:nvPr/>
        </p:nvSpPr>
        <p:spPr>
          <a:xfrm>
            <a:off x="2592110" y="6424493"/>
            <a:ext cx="111742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Easier to update and modify internal workings without affecting user experience.</a:t>
            </a:r>
            <a:endParaRPr lang="en-US" sz="1900" dirty="0"/>
          </a:p>
        </p:txBody>
      </p:sp>
      <p:sp>
        <p:nvSpPr>
          <p:cNvPr id="19" name="Rectangle 18"/>
          <p:cNvSpPr/>
          <p:nvPr/>
        </p:nvSpPr>
        <p:spPr>
          <a:xfrm>
            <a:off x="12823371" y="7761514"/>
            <a:ext cx="1730829" cy="391886"/>
          </a:xfrm>
          <a:prstGeom prst="rect">
            <a:avLst/>
          </a:prstGeom>
          <a:solidFill>
            <a:srgbClr val="FBFAFF"/>
          </a:solidFill>
          <a:ln>
            <a:solidFill>
              <a:srgbClr val="FBF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347" y="2389227"/>
            <a:ext cx="4883587" cy="345114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43677" y="664488"/>
            <a:ext cx="6027063" cy="753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900"/>
              </a:lnSpc>
              <a:buNone/>
            </a:pPr>
            <a:r>
              <a:rPr lang="en-US" sz="47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Inheritance</a:t>
            </a:r>
            <a:endParaRPr lang="en-US" sz="47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677" y="1779389"/>
            <a:ext cx="1205389" cy="192857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410658" y="2020372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Base Classes</a:t>
            </a:r>
            <a:endParaRPr lang="en-US" sz="2350" dirty="0"/>
          </a:p>
        </p:txBody>
      </p:sp>
      <p:sp>
        <p:nvSpPr>
          <p:cNvPr id="7" name="Text 2"/>
          <p:cNvSpPr/>
          <p:nvPr/>
        </p:nvSpPr>
        <p:spPr>
          <a:xfrm>
            <a:off x="2410658" y="2541508"/>
            <a:ext cx="588966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Payment serve as foundational class.</a:t>
            </a:r>
            <a:endParaRPr lang="en-US" sz="18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677" y="3707963"/>
            <a:ext cx="1205389" cy="192857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410658" y="3948946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Derived Classes</a:t>
            </a:r>
            <a:endParaRPr lang="en-US" sz="2350" dirty="0"/>
          </a:p>
        </p:txBody>
      </p:sp>
      <p:sp>
        <p:nvSpPr>
          <p:cNvPr id="10" name="Text 4"/>
          <p:cNvSpPr/>
          <p:nvPr/>
        </p:nvSpPr>
        <p:spPr>
          <a:xfrm>
            <a:off x="2410658" y="4470082"/>
            <a:ext cx="588966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Specific payment types inherits from Payment.</a:t>
            </a:r>
            <a:endParaRPr lang="en-US" sz="18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677" y="5636538"/>
            <a:ext cx="1205389" cy="192857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410658" y="5877520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Code Reuse</a:t>
            </a:r>
            <a:endParaRPr lang="en-US" sz="2350" dirty="0"/>
          </a:p>
        </p:txBody>
      </p:sp>
      <p:sp>
        <p:nvSpPr>
          <p:cNvPr id="13" name="Text 6"/>
          <p:cNvSpPr/>
          <p:nvPr/>
        </p:nvSpPr>
        <p:spPr>
          <a:xfrm>
            <a:off x="2410658" y="6398657"/>
            <a:ext cx="588966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Shared attributes and methods reduce redundancy.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0053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Polymorphism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789164"/>
            <a:ext cx="317873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Payment Processing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Different payment methods use the same process_payment interface.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Flexibility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New payment types can be easily added without changing core system.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Consistency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421743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Uniform method calls across various payment types.</a:t>
            </a:r>
            <a:endParaRPr lang="en-US" sz="1900" dirty="0"/>
          </a:p>
        </p:txBody>
      </p:sp>
      <p:sp>
        <p:nvSpPr>
          <p:cNvPr id="9" name="Rectangle 8"/>
          <p:cNvSpPr/>
          <p:nvPr/>
        </p:nvSpPr>
        <p:spPr>
          <a:xfrm>
            <a:off x="12823371" y="7761514"/>
            <a:ext cx="1730829" cy="391886"/>
          </a:xfrm>
          <a:prstGeom prst="rect">
            <a:avLst/>
          </a:prstGeom>
          <a:solidFill>
            <a:srgbClr val="FBFAFF"/>
          </a:solidFill>
          <a:ln>
            <a:solidFill>
              <a:srgbClr val="FBF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8321" y="1655921"/>
            <a:ext cx="4917758" cy="491775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6290" y="626031"/>
            <a:ext cx="5688092" cy="710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Cart Functionality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1122283" y="1678186"/>
            <a:ext cx="30480" cy="5925264"/>
          </a:xfrm>
          <a:prstGeom prst="roundRect">
            <a:avLst>
              <a:gd name="adj" fmla="val 111970"/>
            </a:avLst>
          </a:prstGeom>
          <a:solidFill>
            <a:srgbClr val="D0CED9"/>
          </a:solidFill>
          <a:ln/>
        </p:spPr>
      </p:sp>
      <p:sp>
        <p:nvSpPr>
          <p:cNvPr id="6" name="Shape 2"/>
          <p:cNvSpPr/>
          <p:nvPr/>
        </p:nvSpPr>
        <p:spPr>
          <a:xfrm>
            <a:off x="1362968" y="2174677"/>
            <a:ext cx="796290" cy="30480"/>
          </a:xfrm>
          <a:prstGeom prst="roundRect">
            <a:avLst>
              <a:gd name="adj" fmla="val 111970"/>
            </a:avLst>
          </a:prstGeom>
          <a:solidFill>
            <a:srgbClr val="D0CED9"/>
          </a:solidFill>
          <a:ln/>
        </p:spPr>
      </p:sp>
      <p:sp>
        <p:nvSpPr>
          <p:cNvPr id="7" name="Shape 3"/>
          <p:cNvSpPr/>
          <p:nvPr/>
        </p:nvSpPr>
        <p:spPr>
          <a:xfrm>
            <a:off x="881598" y="1934051"/>
            <a:ext cx="511850" cy="511850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</p:sp>
      <p:sp>
        <p:nvSpPr>
          <p:cNvPr id="8" name="Text 4"/>
          <p:cNvSpPr/>
          <p:nvPr/>
        </p:nvSpPr>
        <p:spPr>
          <a:xfrm>
            <a:off x="1061383" y="2019300"/>
            <a:ext cx="152162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2388870" y="1905595"/>
            <a:ext cx="2844046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Add Products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2388870" y="2397562"/>
            <a:ext cx="5958840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Users can add items to their cart.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1362968" y="3712845"/>
            <a:ext cx="796290" cy="30480"/>
          </a:xfrm>
          <a:prstGeom prst="roundRect">
            <a:avLst>
              <a:gd name="adj" fmla="val 111970"/>
            </a:avLst>
          </a:prstGeom>
          <a:solidFill>
            <a:srgbClr val="D0CED9"/>
          </a:solidFill>
          <a:ln/>
        </p:spPr>
      </p:sp>
      <p:sp>
        <p:nvSpPr>
          <p:cNvPr id="12" name="Shape 8"/>
          <p:cNvSpPr/>
          <p:nvPr/>
        </p:nvSpPr>
        <p:spPr>
          <a:xfrm>
            <a:off x="881598" y="3472220"/>
            <a:ext cx="511850" cy="511850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</p:sp>
      <p:sp>
        <p:nvSpPr>
          <p:cNvPr id="13" name="Text 9"/>
          <p:cNvSpPr/>
          <p:nvPr/>
        </p:nvSpPr>
        <p:spPr>
          <a:xfrm>
            <a:off x="1032450" y="3557468"/>
            <a:ext cx="210145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0"/>
          <p:cNvSpPr/>
          <p:nvPr/>
        </p:nvSpPr>
        <p:spPr>
          <a:xfrm>
            <a:off x="2388870" y="3443764"/>
            <a:ext cx="2844046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View Contents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2388870" y="3935730"/>
            <a:ext cx="5958840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Cart contents and totals are easily accessible.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1362968" y="5251013"/>
            <a:ext cx="796290" cy="30480"/>
          </a:xfrm>
          <a:prstGeom prst="roundRect">
            <a:avLst>
              <a:gd name="adj" fmla="val 111970"/>
            </a:avLst>
          </a:prstGeom>
          <a:solidFill>
            <a:srgbClr val="D0CED9"/>
          </a:solidFill>
          <a:ln/>
        </p:spPr>
      </p:sp>
      <p:sp>
        <p:nvSpPr>
          <p:cNvPr id="17" name="Shape 13"/>
          <p:cNvSpPr/>
          <p:nvPr/>
        </p:nvSpPr>
        <p:spPr>
          <a:xfrm>
            <a:off x="881598" y="5010388"/>
            <a:ext cx="511850" cy="511850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</p:sp>
      <p:sp>
        <p:nvSpPr>
          <p:cNvPr id="18" name="Text 14"/>
          <p:cNvSpPr/>
          <p:nvPr/>
        </p:nvSpPr>
        <p:spPr>
          <a:xfrm>
            <a:off x="1032450" y="5095637"/>
            <a:ext cx="210145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50" dirty="0"/>
          </a:p>
        </p:txBody>
      </p:sp>
      <p:sp>
        <p:nvSpPr>
          <p:cNvPr id="19" name="Text 15"/>
          <p:cNvSpPr/>
          <p:nvPr/>
        </p:nvSpPr>
        <p:spPr>
          <a:xfrm>
            <a:off x="2388870" y="4981932"/>
            <a:ext cx="2844046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Modify Quantities</a:t>
            </a:r>
            <a:endParaRPr lang="en-US" sz="2200" dirty="0"/>
          </a:p>
        </p:txBody>
      </p:sp>
      <p:sp>
        <p:nvSpPr>
          <p:cNvPr id="20" name="Text 16"/>
          <p:cNvSpPr/>
          <p:nvPr/>
        </p:nvSpPr>
        <p:spPr>
          <a:xfrm>
            <a:off x="2388870" y="5473898"/>
            <a:ext cx="5958840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Users can adjust item quantities or remove products.</a:t>
            </a:r>
            <a:endParaRPr lang="en-US" sz="1750" dirty="0"/>
          </a:p>
        </p:txBody>
      </p:sp>
      <p:sp>
        <p:nvSpPr>
          <p:cNvPr id="21" name="Shape 17"/>
          <p:cNvSpPr/>
          <p:nvPr/>
        </p:nvSpPr>
        <p:spPr>
          <a:xfrm>
            <a:off x="1362968" y="6789182"/>
            <a:ext cx="796290" cy="30480"/>
          </a:xfrm>
          <a:prstGeom prst="roundRect">
            <a:avLst>
              <a:gd name="adj" fmla="val 111970"/>
            </a:avLst>
          </a:prstGeom>
          <a:solidFill>
            <a:srgbClr val="D0CED9"/>
          </a:solidFill>
          <a:ln/>
        </p:spPr>
      </p:sp>
      <p:sp>
        <p:nvSpPr>
          <p:cNvPr id="22" name="Shape 18"/>
          <p:cNvSpPr/>
          <p:nvPr/>
        </p:nvSpPr>
        <p:spPr>
          <a:xfrm>
            <a:off x="881598" y="6548557"/>
            <a:ext cx="511850" cy="511850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</p:sp>
      <p:sp>
        <p:nvSpPr>
          <p:cNvPr id="23" name="Text 19"/>
          <p:cNvSpPr/>
          <p:nvPr/>
        </p:nvSpPr>
        <p:spPr>
          <a:xfrm>
            <a:off x="1037689" y="6633805"/>
            <a:ext cx="199668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650" dirty="0"/>
          </a:p>
        </p:txBody>
      </p:sp>
      <p:sp>
        <p:nvSpPr>
          <p:cNvPr id="24" name="Text 20"/>
          <p:cNvSpPr/>
          <p:nvPr/>
        </p:nvSpPr>
        <p:spPr>
          <a:xfrm>
            <a:off x="2388870" y="6520101"/>
            <a:ext cx="2844046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Calculate Total</a:t>
            </a:r>
            <a:endParaRPr lang="en-US" sz="2200" dirty="0"/>
          </a:p>
        </p:txBody>
      </p:sp>
      <p:sp>
        <p:nvSpPr>
          <p:cNvPr id="25" name="Text 21"/>
          <p:cNvSpPr/>
          <p:nvPr/>
        </p:nvSpPr>
        <p:spPr>
          <a:xfrm>
            <a:off x="2388870" y="7012067"/>
            <a:ext cx="5958840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Cart automatically calculates the total cost.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635091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Order Processing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4037" y="3776901"/>
            <a:ext cx="4136231" cy="1817608"/>
          </a:xfrm>
          <a:prstGeom prst="roundRect">
            <a:avLst>
              <a:gd name="adj" fmla="val 2037"/>
            </a:avLst>
          </a:prstGeom>
          <a:solidFill>
            <a:srgbClr val="EAE8F3"/>
          </a:solidFill>
          <a:ln/>
        </p:spPr>
      </p:sp>
      <p:sp>
        <p:nvSpPr>
          <p:cNvPr id="4" name="Text 2"/>
          <p:cNvSpPr/>
          <p:nvPr/>
        </p:nvSpPr>
        <p:spPr>
          <a:xfrm>
            <a:off x="1110853" y="402371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Unique IDs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1110853" y="4557593"/>
            <a:ext cx="364259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Each order is assigned a unique identifier.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5247084" y="3776901"/>
            <a:ext cx="4136231" cy="1817608"/>
          </a:xfrm>
          <a:prstGeom prst="roundRect">
            <a:avLst>
              <a:gd name="adj" fmla="val 2037"/>
            </a:avLst>
          </a:prstGeom>
          <a:solidFill>
            <a:srgbClr val="EAE8F3"/>
          </a:solidFill>
          <a:ln/>
        </p:spPr>
      </p:sp>
      <p:sp>
        <p:nvSpPr>
          <p:cNvPr id="7" name="Text 5"/>
          <p:cNvSpPr/>
          <p:nvPr/>
        </p:nvSpPr>
        <p:spPr>
          <a:xfrm>
            <a:off x="5493901" y="402371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Calculation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5493901" y="4557593"/>
            <a:ext cx="364259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Order total is computed based on cart contents.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9630132" y="3776901"/>
            <a:ext cx="4136231" cy="1817608"/>
          </a:xfrm>
          <a:prstGeom prst="roundRect">
            <a:avLst>
              <a:gd name="adj" fmla="val 2037"/>
            </a:avLst>
          </a:prstGeom>
          <a:solidFill>
            <a:srgbClr val="EAE8F3"/>
          </a:solidFill>
          <a:ln/>
        </p:spPr>
      </p:sp>
      <p:sp>
        <p:nvSpPr>
          <p:cNvPr id="10" name="Text 8"/>
          <p:cNvSpPr/>
          <p:nvPr/>
        </p:nvSpPr>
        <p:spPr>
          <a:xfrm>
            <a:off x="9876949" y="402371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Status Tracking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9876949" y="4557593"/>
            <a:ext cx="364259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Order status can be monitored throughout the process.</a:t>
            </a:r>
            <a:endParaRPr lang="en-US" sz="1900" dirty="0"/>
          </a:p>
        </p:txBody>
      </p:sp>
      <p:sp>
        <p:nvSpPr>
          <p:cNvPr id="12" name="Rectangle 11"/>
          <p:cNvSpPr/>
          <p:nvPr/>
        </p:nvSpPr>
        <p:spPr>
          <a:xfrm>
            <a:off x="12823371" y="7761514"/>
            <a:ext cx="1730829" cy="391886"/>
          </a:xfrm>
          <a:prstGeom prst="rect">
            <a:avLst/>
          </a:prstGeom>
          <a:solidFill>
            <a:srgbClr val="FBFAFF"/>
          </a:solidFill>
          <a:ln>
            <a:solidFill>
              <a:srgbClr val="FBF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427</Words>
  <Application>Microsoft Office PowerPoint</Application>
  <PresentationFormat>Custom</PresentationFormat>
  <Paragraphs>107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Open Sans Medium</vt:lpstr>
      <vt:lpstr>Libre Baskerville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laptop</cp:lastModifiedBy>
  <cp:revision>5</cp:revision>
  <dcterms:created xsi:type="dcterms:W3CDTF">2024-11-12T05:45:05Z</dcterms:created>
  <dcterms:modified xsi:type="dcterms:W3CDTF">2024-11-12T11:13:15Z</dcterms:modified>
</cp:coreProperties>
</file>